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5" r:id="rId3"/>
    <p:sldId id="327" r:id="rId4"/>
    <p:sldId id="336" r:id="rId5"/>
    <p:sldId id="328" r:id="rId6"/>
    <p:sldId id="329" r:id="rId7"/>
    <p:sldId id="334" r:id="rId8"/>
    <p:sldId id="330" r:id="rId9"/>
    <p:sldId id="335" r:id="rId10"/>
    <p:sldId id="337" r:id="rId11"/>
    <p:sldId id="333" r:id="rId12"/>
    <p:sldId id="280" r:id="rId13"/>
    <p:sldId id="281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729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91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461" y="31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835F4B-98D9-EDD7-39BB-0740C467AF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845604"/>
            <a:ext cx="10515600" cy="1093214"/>
          </a:xfrm>
        </p:spPr>
        <p:txBody>
          <a:bodyPr>
            <a:noAutofit/>
          </a:bodyPr>
          <a:lstStyle>
            <a:lvl1pPr algn="l">
              <a:defRPr sz="6600" b="1"/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00550A6F-6F82-5D15-33BC-3EDABA3654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938818"/>
            <a:ext cx="10515600" cy="490182"/>
          </a:xfrm>
        </p:spPr>
        <p:txBody>
          <a:bodyPr anchor="ctr"/>
          <a:lstStyle>
            <a:lvl1pPr marL="0" indent="0">
              <a:buNone/>
              <a:defRPr b="1"/>
            </a:lvl1pPr>
          </a:lstStyle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zh-CN" sz="2800" kern="1200" dirty="0">
                <a:solidFill>
                  <a:srgbClr val="FB72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单击此处</a:t>
            </a:r>
            <a:r>
              <a:rPr lang="zh-CN" altLang="en-US" sz="2800" kern="1200" dirty="0">
                <a:solidFill>
                  <a:srgbClr val="FB72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添加</a:t>
            </a:r>
            <a:r>
              <a:rPr lang="zh-CN" altLang="zh-CN" sz="2800" kern="1200" dirty="0">
                <a:solidFill>
                  <a:srgbClr val="FB72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副标题</a:t>
            </a:r>
            <a:endParaRPr lang="zh-CN" altLang="zh-C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5977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般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5EF90A8-CEC1-73DD-95AB-029331434BBD}"/>
              </a:ext>
            </a:extLst>
          </p:cNvPr>
          <p:cNvSpPr/>
          <p:nvPr userDrawn="1"/>
        </p:nvSpPr>
        <p:spPr>
          <a:xfrm>
            <a:off x="0" y="246061"/>
            <a:ext cx="10469880" cy="801688"/>
          </a:xfrm>
          <a:prstGeom prst="rect">
            <a:avLst/>
          </a:prstGeom>
          <a:solidFill>
            <a:srgbClr val="FB7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A2DD5C2-BDB6-944F-EAB8-210487165CF1}"/>
              </a:ext>
            </a:extLst>
          </p:cNvPr>
          <p:cNvSpPr/>
          <p:nvPr userDrawn="1"/>
        </p:nvSpPr>
        <p:spPr>
          <a:xfrm>
            <a:off x="10646728" y="246061"/>
            <a:ext cx="151447" cy="801688"/>
          </a:xfrm>
          <a:prstGeom prst="rect">
            <a:avLst/>
          </a:prstGeom>
          <a:solidFill>
            <a:srgbClr val="FB7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FE0932-1A25-045C-732E-3F324C8CF6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3381"/>
            <a:ext cx="8601501" cy="547048"/>
          </a:xfrm>
        </p:spPr>
        <p:txBody>
          <a:bodyPr>
            <a:norm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6E29E164-6233-C724-E031-FC1C1AFE0D5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94615" y="419562"/>
            <a:ext cx="454686" cy="455151"/>
          </a:xfrm>
          <a:prstGeom prst="roundRect">
            <a:avLst>
              <a:gd name="adj" fmla="val 9964"/>
            </a:avLst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6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LOGO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3111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5EF90A8-CEC1-73DD-95AB-029331434BBD}"/>
              </a:ext>
            </a:extLst>
          </p:cNvPr>
          <p:cNvSpPr/>
          <p:nvPr userDrawn="1"/>
        </p:nvSpPr>
        <p:spPr>
          <a:xfrm>
            <a:off x="0" y="246061"/>
            <a:ext cx="10469880" cy="801688"/>
          </a:xfrm>
          <a:prstGeom prst="rect">
            <a:avLst/>
          </a:prstGeom>
          <a:solidFill>
            <a:srgbClr val="FB7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A2DD5C2-BDB6-944F-EAB8-210487165CF1}"/>
              </a:ext>
            </a:extLst>
          </p:cNvPr>
          <p:cNvSpPr/>
          <p:nvPr userDrawn="1"/>
        </p:nvSpPr>
        <p:spPr>
          <a:xfrm>
            <a:off x="10646728" y="246061"/>
            <a:ext cx="151447" cy="801688"/>
          </a:xfrm>
          <a:prstGeom prst="rect">
            <a:avLst/>
          </a:prstGeom>
          <a:solidFill>
            <a:srgbClr val="FB7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FE0932-1A25-045C-732E-3F324C8CF6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3381"/>
            <a:ext cx="8601501" cy="547048"/>
          </a:xfrm>
        </p:spPr>
        <p:txBody>
          <a:bodyPr>
            <a:norm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6E29E164-6233-C724-E031-FC1C1AFE0D5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94615" y="419562"/>
            <a:ext cx="454686" cy="455151"/>
          </a:xfrm>
          <a:prstGeom prst="roundRect">
            <a:avLst>
              <a:gd name="adj" fmla="val 9964"/>
            </a:avLst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6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LOGO</a:t>
            </a:r>
            <a:endParaRPr lang="zh-CN" altLang="en-US" dirty="0"/>
          </a:p>
        </p:txBody>
      </p:sp>
      <p:sp>
        <p:nvSpPr>
          <p:cNvPr id="6" name="图片占位符 5">
            <a:extLst>
              <a:ext uri="{FF2B5EF4-FFF2-40B4-BE49-F238E27FC236}">
                <a16:creationId xmlns:a16="http://schemas.microsoft.com/office/drawing/2014/main" id="{951910F3-528A-B6EB-EA6B-76929049F7C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 rot="21220713">
            <a:off x="1351786" y="2212989"/>
            <a:ext cx="5109385" cy="3271253"/>
          </a:xfrm>
          <a:custGeom>
            <a:avLst/>
            <a:gdLst>
              <a:gd name="connsiteX0" fmla="*/ 0 w 5109385"/>
              <a:gd name="connsiteY0" fmla="*/ 0 h 3271253"/>
              <a:gd name="connsiteX1" fmla="*/ 414428 w 5109385"/>
              <a:gd name="connsiteY1" fmla="*/ 0 h 3271253"/>
              <a:gd name="connsiteX2" fmla="*/ 1033231 w 5109385"/>
              <a:gd name="connsiteY2" fmla="*/ 0 h 3271253"/>
              <a:gd name="connsiteX3" fmla="*/ 1549847 w 5109385"/>
              <a:gd name="connsiteY3" fmla="*/ 0 h 3271253"/>
              <a:gd name="connsiteX4" fmla="*/ 2117556 w 5109385"/>
              <a:gd name="connsiteY4" fmla="*/ 0 h 3271253"/>
              <a:gd name="connsiteX5" fmla="*/ 2787453 w 5109385"/>
              <a:gd name="connsiteY5" fmla="*/ 0 h 3271253"/>
              <a:gd name="connsiteX6" fmla="*/ 3252975 w 5109385"/>
              <a:gd name="connsiteY6" fmla="*/ 0 h 3271253"/>
              <a:gd name="connsiteX7" fmla="*/ 3871778 w 5109385"/>
              <a:gd name="connsiteY7" fmla="*/ 0 h 3271253"/>
              <a:gd name="connsiteX8" fmla="*/ 4337300 w 5109385"/>
              <a:gd name="connsiteY8" fmla="*/ 0 h 3271253"/>
              <a:gd name="connsiteX9" fmla="*/ 5109385 w 5109385"/>
              <a:gd name="connsiteY9" fmla="*/ 0 h 3271253"/>
              <a:gd name="connsiteX10" fmla="*/ 5109385 w 5109385"/>
              <a:gd name="connsiteY10" fmla="*/ 577921 h 3271253"/>
              <a:gd name="connsiteX11" fmla="*/ 5109385 w 5109385"/>
              <a:gd name="connsiteY11" fmla="*/ 1057705 h 3271253"/>
              <a:gd name="connsiteX12" fmla="*/ 5109385 w 5109385"/>
              <a:gd name="connsiteY12" fmla="*/ 1668339 h 3271253"/>
              <a:gd name="connsiteX13" fmla="*/ 5109385 w 5109385"/>
              <a:gd name="connsiteY13" fmla="*/ 2213548 h 3271253"/>
              <a:gd name="connsiteX14" fmla="*/ 5109385 w 5109385"/>
              <a:gd name="connsiteY14" fmla="*/ 3271253 h 3271253"/>
              <a:gd name="connsiteX15" fmla="*/ 4490582 w 5109385"/>
              <a:gd name="connsiteY15" fmla="*/ 3271253 h 3271253"/>
              <a:gd name="connsiteX16" fmla="*/ 3922872 w 5109385"/>
              <a:gd name="connsiteY16" fmla="*/ 3271253 h 3271253"/>
              <a:gd name="connsiteX17" fmla="*/ 3406257 w 5109385"/>
              <a:gd name="connsiteY17" fmla="*/ 3271253 h 3271253"/>
              <a:gd name="connsiteX18" fmla="*/ 2787453 w 5109385"/>
              <a:gd name="connsiteY18" fmla="*/ 3271253 h 3271253"/>
              <a:gd name="connsiteX19" fmla="*/ 2219744 w 5109385"/>
              <a:gd name="connsiteY19" fmla="*/ 3271253 h 3271253"/>
              <a:gd name="connsiteX20" fmla="*/ 1549847 w 5109385"/>
              <a:gd name="connsiteY20" fmla="*/ 3271253 h 3271253"/>
              <a:gd name="connsiteX21" fmla="*/ 879950 w 5109385"/>
              <a:gd name="connsiteY21" fmla="*/ 3271253 h 3271253"/>
              <a:gd name="connsiteX22" fmla="*/ 0 w 5109385"/>
              <a:gd name="connsiteY22" fmla="*/ 3271253 h 3271253"/>
              <a:gd name="connsiteX23" fmla="*/ 0 w 5109385"/>
              <a:gd name="connsiteY23" fmla="*/ 2693332 h 3271253"/>
              <a:gd name="connsiteX24" fmla="*/ 0 w 5109385"/>
              <a:gd name="connsiteY24" fmla="*/ 2115410 h 3271253"/>
              <a:gd name="connsiteX25" fmla="*/ 0 w 5109385"/>
              <a:gd name="connsiteY25" fmla="*/ 1570201 h 3271253"/>
              <a:gd name="connsiteX26" fmla="*/ 0 w 5109385"/>
              <a:gd name="connsiteY26" fmla="*/ 1024993 h 3271253"/>
              <a:gd name="connsiteX27" fmla="*/ 0 w 5109385"/>
              <a:gd name="connsiteY27" fmla="*/ 479784 h 3271253"/>
              <a:gd name="connsiteX28" fmla="*/ 0 w 5109385"/>
              <a:gd name="connsiteY28" fmla="*/ 0 h 3271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109385" h="3271253" fill="none" extrusionOk="0">
                <a:moveTo>
                  <a:pt x="0" y="0"/>
                </a:moveTo>
                <a:cubicBezTo>
                  <a:pt x="164862" y="-1946"/>
                  <a:pt x="273480" y="18088"/>
                  <a:pt x="414428" y="0"/>
                </a:cubicBezTo>
                <a:cubicBezTo>
                  <a:pt x="555376" y="-18088"/>
                  <a:pt x="819077" y="60788"/>
                  <a:pt x="1033231" y="0"/>
                </a:cubicBezTo>
                <a:cubicBezTo>
                  <a:pt x="1247385" y="-60788"/>
                  <a:pt x="1322470" y="5574"/>
                  <a:pt x="1549847" y="0"/>
                </a:cubicBezTo>
                <a:cubicBezTo>
                  <a:pt x="1777224" y="-5574"/>
                  <a:pt x="1976542" y="26414"/>
                  <a:pt x="2117556" y="0"/>
                </a:cubicBezTo>
                <a:cubicBezTo>
                  <a:pt x="2258570" y="-26414"/>
                  <a:pt x="2651427" y="20614"/>
                  <a:pt x="2787453" y="0"/>
                </a:cubicBezTo>
                <a:cubicBezTo>
                  <a:pt x="2923479" y="-20614"/>
                  <a:pt x="3133938" y="35084"/>
                  <a:pt x="3252975" y="0"/>
                </a:cubicBezTo>
                <a:cubicBezTo>
                  <a:pt x="3372012" y="-35084"/>
                  <a:pt x="3573159" y="33242"/>
                  <a:pt x="3871778" y="0"/>
                </a:cubicBezTo>
                <a:cubicBezTo>
                  <a:pt x="4170397" y="-33242"/>
                  <a:pt x="4199488" y="8503"/>
                  <a:pt x="4337300" y="0"/>
                </a:cubicBezTo>
                <a:cubicBezTo>
                  <a:pt x="4475112" y="-8503"/>
                  <a:pt x="4816715" y="79081"/>
                  <a:pt x="5109385" y="0"/>
                </a:cubicBezTo>
                <a:cubicBezTo>
                  <a:pt x="5164082" y="171132"/>
                  <a:pt x="5096522" y="388096"/>
                  <a:pt x="5109385" y="577921"/>
                </a:cubicBezTo>
                <a:cubicBezTo>
                  <a:pt x="5122248" y="767746"/>
                  <a:pt x="5070130" y="960101"/>
                  <a:pt x="5109385" y="1057705"/>
                </a:cubicBezTo>
                <a:cubicBezTo>
                  <a:pt x="5148640" y="1155309"/>
                  <a:pt x="5041013" y="1418808"/>
                  <a:pt x="5109385" y="1668339"/>
                </a:cubicBezTo>
                <a:cubicBezTo>
                  <a:pt x="5177757" y="1917870"/>
                  <a:pt x="5057226" y="2045262"/>
                  <a:pt x="5109385" y="2213548"/>
                </a:cubicBezTo>
                <a:cubicBezTo>
                  <a:pt x="5161544" y="2381834"/>
                  <a:pt x="5052626" y="2773814"/>
                  <a:pt x="5109385" y="3271253"/>
                </a:cubicBezTo>
                <a:cubicBezTo>
                  <a:pt x="4808120" y="3316462"/>
                  <a:pt x="4719188" y="3239250"/>
                  <a:pt x="4490582" y="3271253"/>
                </a:cubicBezTo>
                <a:cubicBezTo>
                  <a:pt x="4261976" y="3303256"/>
                  <a:pt x="4189377" y="3268615"/>
                  <a:pt x="3922872" y="3271253"/>
                </a:cubicBezTo>
                <a:cubicBezTo>
                  <a:pt x="3656367" y="3273891"/>
                  <a:pt x="3549626" y="3267984"/>
                  <a:pt x="3406257" y="3271253"/>
                </a:cubicBezTo>
                <a:cubicBezTo>
                  <a:pt x="3262889" y="3274522"/>
                  <a:pt x="3052435" y="3219929"/>
                  <a:pt x="2787453" y="3271253"/>
                </a:cubicBezTo>
                <a:cubicBezTo>
                  <a:pt x="2522471" y="3322577"/>
                  <a:pt x="2428001" y="3206315"/>
                  <a:pt x="2219744" y="3271253"/>
                </a:cubicBezTo>
                <a:cubicBezTo>
                  <a:pt x="2011487" y="3336191"/>
                  <a:pt x="1716308" y="3240569"/>
                  <a:pt x="1549847" y="3271253"/>
                </a:cubicBezTo>
                <a:cubicBezTo>
                  <a:pt x="1383386" y="3301937"/>
                  <a:pt x="1021759" y="3261801"/>
                  <a:pt x="879950" y="3271253"/>
                </a:cubicBezTo>
                <a:cubicBezTo>
                  <a:pt x="738141" y="3280705"/>
                  <a:pt x="430910" y="3266154"/>
                  <a:pt x="0" y="3271253"/>
                </a:cubicBezTo>
                <a:cubicBezTo>
                  <a:pt x="-48608" y="3121652"/>
                  <a:pt x="24811" y="2820576"/>
                  <a:pt x="0" y="2693332"/>
                </a:cubicBezTo>
                <a:cubicBezTo>
                  <a:pt x="-24811" y="2566088"/>
                  <a:pt x="29348" y="2259082"/>
                  <a:pt x="0" y="2115410"/>
                </a:cubicBezTo>
                <a:cubicBezTo>
                  <a:pt x="-29348" y="1971738"/>
                  <a:pt x="58651" y="1700191"/>
                  <a:pt x="0" y="1570201"/>
                </a:cubicBezTo>
                <a:cubicBezTo>
                  <a:pt x="-58651" y="1440211"/>
                  <a:pt x="50067" y="1289884"/>
                  <a:pt x="0" y="1024993"/>
                </a:cubicBezTo>
                <a:cubicBezTo>
                  <a:pt x="-50067" y="760102"/>
                  <a:pt x="37376" y="653458"/>
                  <a:pt x="0" y="479784"/>
                </a:cubicBezTo>
                <a:cubicBezTo>
                  <a:pt x="-37376" y="306110"/>
                  <a:pt x="7017" y="186705"/>
                  <a:pt x="0" y="0"/>
                </a:cubicBezTo>
                <a:close/>
              </a:path>
              <a:path w="5109385" h="3271253" stroke="0" extrusionOk="0">
                <a:moveTo>
                  <a:pt x="0" y="0"/>
                </a:moveTo>
                <a:cubicBezTo>
                  <a:pt x="216278" y="-57769"/>
                  <a:pt x="397582" y="19056"/>
                  <a:pt x="516616" y="0"/>
                </a:cubicBezTo>
                <a:cubicBezTo>
                  <a:pt x="635650" y="-19056"/>
                  <a:pt x="734693" y="20040"/>
                  <a:pt x="931043" y="0"/>
                </a:cubicBezTo>
                <a:cubicBezTo>
                  <a:pt x="1127393" y="-20040"/>
                  <a:pt x="1390826" y="24541"/>
                  <a:pt x="1600941" y="0"/>
                </a:cubicBezTo>
                <a:cubicBezTo>
                  <a:pt x="1811056" y="-24541"/>
                  <a:pt x="1911563" y="26879"/>
                  <a:pt x="2117556" y="0"/>
                </a:cubicBezTo>
                <a:cubicBezTo>
                  <a:pt x="2323549" y="-26879"/>
                  <a:pt x="2396962" y="38907"/>
                  <a:pt x="2634172" y="0"/>
                </a:cubicBezTo>
                <a:cubicBezTo>
                  <a:pt x="2871382" y="-38907"/>
                  <a:pt x="3027781" y="78505"/>
                  <a:pt x="3304069" y="0"/>
                </a:cubicBezTo>
                <a:cubicBezTo>
                  <a:pt x="3580357" y="-78505"/>
                  <a:pt x="3615361" y="39633"/>
                  <a:pt x="3769591" y="0"/>
                </a:cubicBezTo>
                <a:cubicBezTo>
                  <a:pt x="3923821" y="-39633"/>
                  <a:pt x="4198788" y="58754"/>
                  <a:pt x="4439488" y="0"/>
                </a:cubicBezTo>
                <a:cubicBezTo>
                  <a:pt x="4680188" y="-58754"/>
                  <a:pt x="4970677" y="68392"/>
                  <a:pt x="5109385" y="0"/>
                </a:cubicBezTo>
                <a:cubicBezTo>
                  <a:pt x="5119396" y="163639"/>
                  <a:pt x="5068522" y="328984"/>
                  <a:pt x="5109385" y="545209"/>
                </a:cubicBezTo>
                <a:cubicBezTo>
                  <a:pt x="5150248" y="761434"/>
                  <a:pt x="5092396" y="904755"/>
                  <a:pt x="5109385" y="1090418"/>
                </a:cubicBezTo>
                <a:cubicBezTo>
                  <a:pt x="5126374" y="1276081"/>
                  <a:pt x="5071114" y="1442181"/>
                  <a:pt x="5109385" y="1668339"/>
                </a:cubicBezTo>
                <a:cubicBezTo>
                  <a:pt x="5147656" y="1894497"/>
                  <a:pt x="5079258" y="2012167"/>
                  <a:pt x="5109385" y="2115410"/>
                </a:cubicBezTo>
                <a:cubicBezTo>
                  <a:pt x="5139512" y="2218653"/>
                  <a:pt x="5069032" y="2449777"/>
                  <a:pt x="5109385" y="2660619"/>
                </a:cubicBezTo>
                <a:cubicBezTo>
                  <a:pt x="5149738" y="2871461"/>
                  <a:pt x="5104107" y="3133100"/>
                  <a:pt x="5109385" y="3271253"/>
                </a:cubicBezTo>
                <a:cubicBezTo>
                  <a:pt x="4898526" y="3274194"/>
                  <a:pt x="4659287" y="3267899"/>
                  <a:pt x="4541676" y="3271253"/>
                </a:cubicBezTo>
                <a:cubicBezTo>
                  <a:pt x="4424065" y="3274607"/>
                  <a:pt x="4126291" y="3242069"/>
                  <a:pt x="3871778" y="3271253"/>
                </a:cubicBezTo>
                <a:cubicBezTo>
                  <a:pt x="3617265" y="3300437"/>
                  <a:pt x="3548552" y="3260090"/>
                  <a:pt x="3304069" y="3271253"/>
                </a:cubicBezTo>
                <a:cubicBezTo>
                  <a:pt x="3059586" y="3282416"/>
                  <a:pt x="3082373" y="3255949"/>
                  <a:pt x="2889641" y="3271253"/>
                </a:cubicBezTo>
                <a:cubicBezTo>
                  <a:pt x="2696909" y="3286557"/>
                  <a:pt x="2551497" y="3231997"/>
                  <a:pt x="2424119" y="3271253"/>
                </a:cubicBezTo>
                <a:cubicBezTo>
                  <a:pt x="2296741" y="3310509"/>
                  <a:pt x="1932196" y="3192036"/>
                  <a:pt x="1754222" y="3271253"/>
                </a:cubicBezTo>
                <a:cubicBezTo>
                  <a:pt x="1576248" y="3350470"/>
                  <a:pt x="1435343" y="3234098"/>
                  <a:pt x="1186513" y="3271253"/>
                </a:cubicBezTo>
                <a:cubicBezTo>
                  <a:pt x="937683" y="3308408"/>
                  <a:pt x="948325" y="3224028"/>
                  <a:pt x="720991" y="3271253"/>
                </a:cubicBezTo>
                <a:cubicBezTo>
                  <a:pt x="493657" y="3318478"/>
                  <a:pt x="200264" y="3197871"/>
                  <a:pt x="0" y="3271253"/>
                </a:cubicBezTo>
                <a:cubicBezTo>
                  <a:pt x="-20914" y="3058670"/>
                  <a:pt x="21267" y="3017940"/>
                  <a:pt x="0" y="2824182"/>
                </a:cubicBezTo>
                <a:cubicBezTo>
                  <a:pt x="-21267" y="2630424"/>
                  <a:pt x="10806" y="2547171"/>
                  <a:pt x="0" y="2377111"/>
                </a:cubicBezTo>
                <a:cubicBezTo>
                  <a:pt x="-10806" y="2207051"/>
                  <a:pt x="8528" y="1984451"/>
                  <a:pt x="0" y="1799189"/>
                </a:cubicBezTo>
                <a:cubicBezTo>
                  <a:pt x="-8528" y="1613927"/>
                  <a:pt x="6378" y="1462277"/>
                  <a:pt x="0" y="1319405"/>
                </a:cubicBezTo>
                <a:cubicBezTo>
                  <a:pt x="-6378" y="1176533"/>
                  <a:pt x="65234" y="1003961"/>
                  <a:pt x="0" y="708771"/>
                </a:cubicBezTo>
                <a:cubicBezTo>
                  <a:pt x="-65234" y="413581"/>
                  <a:pt x="39842" y="320434"/>
                  <a:pt x="0" y="0"/>
                </a:cubicBezTo>
                <a:close/>
              </a:path>
            </a:pathLst>
          </a:custGeom>
          <a:noFill/>
          <a:ln w="31750" cap="sq" cmpd="sng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Scribble/>
                  </ask:type>
                </ask:lineSketchStyleProps>
              </a:ext>
            </a:extLst>
          </a:ln>
        </p:spPr>
        <p:txBody>
          <a:bodyPr>
            <a:normAutofit/>
          </a:bodyPr>
          <a:lstStyle>
            <a:lvl1pPr algn="ctr">
              <a:defRPr sz="1800"/>
            </a:lvl1pPr>
          </a:lstStyle>
          <a:p>
            <a:r>
              <a:rPr lang="zh-CN" altLang="en-US" dirty="0"/>
              <a:t>点击此处添加图像</a:t>
            </a:r>
          </a:p>
        </p:txBody>
      </p:sp>
    </p:spTree>
    <p:extLst>
      <p:ext uri="{BB962C8B-B14F-4D97-AF65-F5344CB8AC3E}">
        <p14:creationId xmlns:p14="http://schemas.microsoft.com/office/powerpoint/2010/main" val="2808479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8FEDA21E-A738-285D-AD65-8369E0B988E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638" y="1531780"/>
            <a:ext cx="6849512" cy="3894000"/>
          </a:xfrm>
          <a:prstGeom prst="roundRect">
            <a:avLst>
              <a:gd name="adj" fmla="val 5129"/>
            </a:avLst>
          </a:prstGeom>
          <a:solidFill>
            <a:schemeClr val="bg1"/>
          </a:solidFill>
          <a:ln w="57150" cap="rnd">
            <a:solidFill>
              <a:srgbClr val="FB7299"/>
            </a:solidFill>
          </a:ln>
          <a:effectLst>
            <a:outerShdw blurRad="76200" dist="63500" dir="2700000" sx="101000" sy="101000" algn="ctr" rotWithShape="0">
              <a:schemeClr val="tx1">
                <a:alpha val="40000"/>
              </a:scheme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zh-CN" altLang="zh-CN" sz="1800" kern="1200" dirty="0">
                <a:solidFill>
                  <a:srgbClr val="FB72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单击此处</a:t>
            </a:r>
            <a:r>
              <a:rPr lang="zh-CN" altLang="en-US" sz="1800" kern="1200" dirty="0">
                <a:solidFill>
                  <a:srgbClr val="FB72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添加 </a:t>
            </a:r>
            <a:r>
              <a:rPr lang="en-US" altLang="zh-CN" sz="1800" kern="1200" dirty="0">
                <a:solidFill>
                  <a:srgbClr val="FB72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PC </a:t>
            </a:r>
            <a:r>
              <a:rPr lang="zh-CN" altLang="en-US" sz="1800" kern="1200" dirty="0">
                <a:solidFill>
                  <a:srgbClr val="FB72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端样机图片</a:t>
            </a:r>
            <a:endParaRPr lang="zh-CN" altLang="en-US" dirty="0"/>
          </a:p>
        </p:txBody>
      </p:sp>
      <p:sp>
        <p:nvSpPr>
          <p:cNvPr id="10" name="图片占位符 5">
            <a:extLst>
              <a:ext uri="{FF2B5EF4-FFF2-40B4-BE49-F238E27FC236}">
                <a16:creationId xmlns:a16="http://schemas.microsoft.com/office/drawing/2014/main" id="{E7F8707D-BC71-455A-48FA-C7BA1501FD8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91334" y="2825849"/>
            <a:ext cx="1631033" cy="3160127"/>
          </a:xfrm>
          <a:prstGeom prst="roundRect">
            <a:avLst>
              <a:gd name="adj" fmla="val 5129"/>
            </a:avLst>
          </a:prstGeom>
          <a:solidFill>
            <a:schemeClr val="bg1"/>
          </a:solidFill>
          <a:ln w="57150" cap="rnd">
            <a:solidFill>
              <a:srgbClr val="FB7299"/>
            </a:solidFill>
          </a:ln>
          <a:effectLst>
            <a:outerShdw blurRad="76200" dist="63500" dir="2700000" sx="101000" sy="101000" algn="ctr" rotWithShape="0">
              <a:schemeClr val="tx1">
                <a:alpha val="40000"/>
              </a:scheme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zh-CN" altLang="zh-CN" sz="1800" kern="1200" dirty="0">
                <a:solidFill>
                  <a:srgbClr val="FB72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单击此处</a:t>
            </a:r>
            <a:br>
              <a:rPr lang="en-US" altLang="zh-CN" sz="1800" kern="1200" dirty="0">
                <a:solidFill>
                  <a:srgbClr val="FB72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r>
              <a:rPr lang="zh-CN" altLang="en-US" sz="1800" kern="1200" dirty="0">
                <a:solidFill>
                  <a:srgbClr val="FB72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添加移动端</a:t>
            </a:r>
            <a:br>
              <a:rPr lang="en-US" altLang="zh-CN" sz="1800" kern="1200" dirty="0">
                <a:solidFill>
                  <a:srgbClr val="FB72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r>
              <a:rPr lang="zh-CN" altLang="en-US" sz="1800" kern="1200" dirty="0">
                <a:solidFill>
                  <a:srgbClr val="FB72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样机图片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6285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警告文本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1F71DE5-C0FA-B745-74D6-DE19DA0315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67459" y="523610"/>
            <a:ext cx="3126345" cy="277793"/>
          </a:xfrm>
          <a:prstGeom prst="roundRect">
            <a:avLst>
              <a:gd name="adj" fmla="val 16439"/>
            </a:avLst>
          </a:prstGeom>
          <a:ln w="6350">
            <a:solidFill>
              <a:srgbClr val="FB7299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单击此处添加警告文本</a:t>
            </a:r>
          </a:p>
        </p:txBody>
      </p:sp>
    </p:spTree>
    <p:extLst>
      <p:ext uri="{BB962C8B-B14F-4D97-AF65-F5344CB8AC3E}">
        <p14:creationId xmlns:p14="http://schemas.microsoft.com/office/powerpoint/2010/main" val="3620942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0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声明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29A0329-8BC1-7BBA-E9CC-2DF9E74E3F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8027" r="6483"/>
          <a:stretch/>
        </p:blipFill>
        <p:spPr>
          <a:xfrm>
            <a:off x="5760721" y="4888730"/>
            <a:ext cx="796290" cy="84141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5242348-37F3-7209-2E55-935A20A38583}"/>
              </a:ext>
            </a:extLst>
          </p:cNvPr>
          <p:cNvSpPr txBox="1"/>
          <p:nvPr/>
        </p:nvSpPr>
        <p:spPr>
          <a:xfrm>
            <a:off x="3988694" y="2807264"/>
            <a:ext cx="4214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©2024  </a:t>
            </a:r>
            <a:r>
              <a:rPr lang="zh-CN" altLang="en-US" sz="3200" b="0" dirty="0">
                <a:solidFill>
                  <a:schemeClr val="bg1"/>
                </a:solidFill>
                <a:latin typeface="方正硬笔行书简体" panose="02000000000000000000" pitchFamily="2" charset="-122"/>
                <a:ea typeface="方正硬笔行书简体" panose="02000000000000000000" pitchFamily="2" charset="-122"/>
              </a:rPr>
              <a:t>云昔 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所有权利保留</a:t>
            </a:r>
          </a:p>
        </p:txBody>
      </p:sp>
    </p:spTree>
    <p:extLst>
      <p:ext uri="{BB962C8B-B14F-4D97-AF65-F5344CB8AC3E}">
        <p14:creationId xmlns:p14="http://schemas.microsoft.com/office/powerpoint/2010/main" val="381071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FFCF8"/>
            </a:gs>
            <a:gs pos="100000">
              <a:srgbClr val="FCCFD7"/>
            </a:gs>
          </a:gsLst>
          <a:lin ang="17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88CABB2-E487-149A-6222-86E1D2266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单击此处添加标题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2A7E19-8F9E-C66F-3A63-3716F4A8C0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dirty="0"/>
              <a:t>单击此处添加文本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469601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5" r:id="rId3"/>
    <p:sldLayoutId id="2147483652" r:id="rId4"/>
    <p:sldLayoutId id="2147483654" r:id="rId5"/>
    <p:sldLayoutId id="2147483650" r:id="rId6"/>
    <p:sldLayoutId id="2147483653" r:id="rId7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just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just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just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just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just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vincent1230.top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12" Type="http://schemas.openxmlformats.org/officeDocument/2006/relationships/image" Target="../media/image9.png"/><Relationship Id="rId2" Type="http://schemas.openxmlformats.org/officeDocument/2006/relationships/hyperlink" Target="tencent://message/?uin=516879257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hyperlink" Target="https://github.com/VincentSHI1230" TargetMode="External"/><Relationship Id="rId10" Type="http://schemas.openxmlformats.org/officeDocument/2006/relationships/image" Target="../media/image7.svg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6.png"/><Relationship Id="rId3" Type="http://schemas.openxmlformats.org/officeDocument/2006/relationships/hyperlink" Target="http://www.beian.gov.cn/portal/registerSystemInfo?recordcode=11010802035791" TargetMode="External"/><Relationship Id="rId7" Type="http://schemas.openxmlformats.org/officeDocument/2006/relationships/image" Target="../media/image2.png"/><Relationship Id="rId12" Type="http://schemas.openxmlformats.org/officeDocument/2006/relationships/hyperlink" Target="https://blog.vincent1230.top/" TargetMode="External"/><Relationship Id="rId2" Type="http://schemas.openxmlformats.org/officeDocument/2006/relationships/hyperlink" Target="https://beian.miit.gov.cn/#/Integrated/index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tencent://message/?uin=516879257" TargetMode="External"/><Relationship Id="rId11" Type="http://schemas.openxmlformats.org/officeDocument/2006/relationships/image" Target="../media/image5.svg"/><Relationship Id="rId5" Type="http://schemas.openxmlformats.org/officeDocument/2006/relationships/image" Target="../media/image21.png"/><Relationship Id="rId10" Type="http://schemas.openxmlformats.org/officeDocument/2006/relationships/image" Target="../media/image4.png"/><Relationship Id="rId4" Type="http://schemas.openxmlformats.org/officeDocument/2006/relationships/image" Target="../media/image20.png"/><Relationship Id="rId9" Type="http://schemas.openxmlformats.org/officeDocument/2006/relationships/hyperlink" Target="https://github.com/VincentSHI1230" TargetMode="External"/><Relationship Id="rId1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DC4C9320-B99C-C76F-0A5B-2EFDB4E6AF46}"/>
              </a:ext>
            </a:extLst>
          </p:cNvPr>
          <p:cNvGrpSpPr/>
          <p:nvPr/>
        </p:nvGrpSpPr>
        <p:grpSpPr>
          <a:xfrm>
            <a:off x="0" y="1"/>
            <a:ext cx="12192000" cy="937259"/>
            <a:chOff x="0" y="1"/>
            <a:chExt cx="12192000" cy="937259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C0414B55-9EB2-C8F2-8EB2-6C7884307A00}"/>
                </a:ext>
              </a:extLst>
            </p:cNvPr>
            <p:cNvSpPr/>
            <p:nvPr/>
          </p:nvSpPr>
          <p:spPr>
            <a:xfrm>
              <a:off x="0" y="1"/>
              <a:ext cx="12192000" cy="937259"/>
            </a:xfrm>
            <a:custGeom>
              <a:avLst/>
              <a:gdLst>
                <a:gd name="connsiteX0" fmla="*/ 0 w 12192000"/>
                <a:gd name="connsiteY0" fmla="*/ 0 h 937259"/>
                <a:gd name="connsiteX1" fmla="*/ 12192000 w 12192000"/>
                <a:gd name="connsiteY1" fmla="*/ 0 h 937259"/>
                <a:gd name="connsiteX2" fmla="*/ 12192000 w 12192000"/>
                <a:gd name="connsiteY2" fmla="*/ 718350 h 937259"/>
                <a:gd name="connsiteX3" fmla="*/ 12017208 w 12192000"/>
                <a:gd name="connsiteY3" fmla="*/ 932813 h 937259"/>
                <a:gd name="connsiteX4" fmla="*/ 11973100 w 12192000"/>
                <a:gd name="connsiteY4" fmla="*/ 937259 h 937259"/>
                <a:gd name="connsiteX5" fmla="*/ 218900 w 12192000"/>
                <a:gd name="connsiteY5" fmla="*/ 937259 h 937259"/>
                <a:gd name="connsiteX6" fmla="*/ 174792 w 12192000"/>
                <a:gd name="connsiteY6" fmla="*/ 932813 h 937259"/>
                <a:gd name="connsiteX7" fmla="*/ 0 w 12192000"/>
                <a:gd name="connsiteY7" fmla="*/ 718350 h 93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937259">
                  <a:moveTo>
                    <a:pt x="0" y="0"/>
                  </a:moveTo>
                  <a:lnTo>
                    <a:pt x="12192000" y="0"/>
                  </a:lnTo>
                  <a:lnTo>
                    <a:pt x="12192000" y="718350"/>
                  </a:lnTo>
                  <a:cubicBezTo>
                    <a:pt x="12192000" y="824138"/>
                    <a:pt x="12116962" y="912400"/>
                    <a:pt x="12017208" y="932813"/>
                  </a:cubicBezTo>
                  <a:lnTo>
                    <a:pt x="11973100" y="937259"/>
                  </a:lnTo>
                  <a:lnTo>
                    <a:pt x="218900" y="937259"/>
                  </a:lnTo>
                  <a:lnTo>
                    <a:pt x="174792" y="932813"/>
                  </a:lnTo>
                  <a:cubicBezTo>
                    <a:pt x="75038" y="912400"/>
                    <a:pt x="0" y="824138"/>
                    <a:pt x="0" y="718350"/>
                  </a:cubicBezTo>
                  <a:close/>
                </a:path>
              </a:pathLst>
            </a:custGeom>
            <a:solidFill>
              <a:srgbClr val="FB7299"/>
            </a:solidFill>
            <a:ln>
              <a:solidFill>
                <a:srgbClr val="FB72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418953-C541-95AA-8AF9-3E8CB1BE1F39}"/>
                </a:ext>
              </a:extLst>
            </p:cNvPr>
            <p:cNvSpPr txBox="1"/>
            <p:nvPr/>
          </p:nvSpPr>
          <p:spPr>
            <a:xfrm>
              <a:off x="982441" y="283964"/>
              <a:ext cx="5418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《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人工智能前沿专题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》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课程实践汇报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32280A7-3A8D-5A21-55C9-25A9DDA2AAEB}"/>
                </a:ext>
              </a:extLst>
            </p:cNvPr>
            <p:cNvGrpSpPr/>
            <p:nvPr/>
          </p:nvGrpSpPr>
          <p:grpSpPr>
            <a:xfrm>
              <a:off x="10245027" y="303907"/>
              <a:ext cx="1287138" cy="329446"/>
              <a:chOff x="10234867" y="323850"/>
              <a:chExt cx="1287138" cy="329446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95F42766-98AE-F55C-023B-1A9AC7AAEDC7}"/>
                  </a:ext>
                </a:extLst>
              </p:cNvPr>
              <p:cNvGrpSpPr/>
              <p:nvPr/>
            </p:nvGrpSpPr>
            <p:grpSpPr>
              <a:xfrm>
                <a:off x="10713713" y="323850"/>
                <a:ext cx="329446" cy="329446"/>
                <a:chOff x="3095620" y="4139360"/>
                <a:chExt cx="468000" cy="468000"/>
              </a:xfrm>
            </p:grpSpPr>
            <p:sp>
              <p:nvSpPr>
                <p:cNvPr id="16" name="矩形: 圆角 15">
                  <a:hlinkClick r:id="rId2"/>
                  <a:extLst>
                    <a:ext uri="{FF2B5EF4-FFF2-40B4-BE49-F238E27FC236}">
                      <a16:creationId xmlns:a16="http://schemas.microsoft.com/office/drawing/2014/main" id="{A0D188D1-102A-8632-DC57-96DC5C7F24E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095620" y="4139360"/>
                  <a:ext cx="468000" cy="46800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pic>
              <p:nvPicPr>
                <p:cNvPr id="17" name="图形 16">
                  <a:hlinkClick r:id="rId2"/>
                  <a:extLst>
                    <a:ext uri="{FF2B5EF4-FFF2-40B4-BE49-F238E27FC236}">
                      <a16:creationId xmlns:a16="http://schemas.microsoft.com/office/drawing/2014/main" id="{CC3D02AE-797C-6576-954A-5C62808E8D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49620" y="4193360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421073D5-0179-45F7-36EB-283BCB9A9563}"/>
                  </a:ext>
                </a:extLst>
              </p:cNvPr>
              <p:cNvGrpSpPr/>
              <p:nvPr/>
            </p:nvGrpSpPr>
            <p:grpSpPr>
              <a:xfrm>
                <a:off x="10234867" y="323850"/>
                <a:ext cx="329446" cy="329446"/>
                <a:chOff x="1544310" y="4852640"/>
                <a:chExt cx="468000" cy="468000"/>
              </a:xfrm>
            </p:grpSpPr>
            <p:sp>
              <p:nvSpPr>
                <p:cNvPr id="14" name="矩形: 圆角 13">
                  <a:hlinkClick r:id="rId5"/>
                  <a:extLst>
                    <a:ext uri="{FF2B5EF4-FFF2-40B4-BE49-F238E27FC236}">
                      <a16:creationId xmlns:a16="http://schemas.microsoft.com/office/drawing/2014/main" id="{93BB0E4B-3F0F-72FE-DACD-D6A1CFFE5AE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44310" y="4852640"/>
                  <a:ext cx="468000" cy="46800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pic>
              <p:nvPicPr>
                <p:cNvPr id="15" name="图形 14">
                  <a:hlinkClick r:id="rId5"/>
                  <a:extLst>
                    <a:ext uri="{FF2B5EF4-FFF2-40B4-BE49-F238E27FC236}">
                      <a16:creationId xmlns:a16="http://schemas.microsoft.com/office/drawing/2014/main" id="{2076624E-4885-C2D6-2ED9-2F80EBF38E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98310" y="4906640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1266F7DC-1D20-644E-DD2F-FC59B1B7A5E5}"/>
                  </a:ext>
                </a:extLst>
              </p:cNvPr>
              <p:cNvGrpSpPr/>
              <p:nvPr/>
            </p:nvGrpSpPr>
            <p:grpSpPr>
              <a:xfrm>
                <a:off x="11192559" y="323850"/>
                <a:ext cx="329446" cy="329446"/>
                <a:chOff x="3095620" y="5390165"/>
                <a:chExt cx="468000" cy="468000"/>
              </a:xfrm>
            </p:grpSpPr>
            <p:sp>
              <p:nvSpPr>
                <p:cNvPr id="12" name="矩形: 圆角 11">
                  <a:hlinkClick r:id="rId8"/>
                  <a:extLst>
                    <a:ext uri="{FF2B5EF4-FFF2-40B4-BE49-F238E27FC236}">
                      <a16:creationId xmlns:a16="http://schemas.microsoft.com/office/drawing/2014/main" id="{7C03C805-98DB-9CFF-7E81-8C11CA3432B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095620" y="5390165"/>
                  <a:ext cx="468000" cy="46800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pic>
              <p:nvPicPr>
                <p:cNvPr id="13" name="图形 12">
                  <a:hlinkClick r:id="rId8"/>
                  <a:extLst>
                    <a:ext uri="{FF2B5EF4-FFF2-40B4-BE49-F238E27FC236}">
                      <a16:creationId xmlns:a16="http://schemas.microsoft.com/office/drawing/2014/main" id="{3D98C769-08C7-A062-FB9A-B063DF60FF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49620" y="5444165"/>
                  <a:ext cx="360000" cy="360000"/>
                </a:xfrm>
                <a:prstGeom prst="rect">
                  <a:avLst/>
                </a:prstGeom>
              </p:spPr>
            </p:pic>
          </p:grpSp>
        </p:grp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CB97FC25-44B2-9D37-2C91-DB7920F0923E}"/>
                </a:ext>
              </a:extLst>
            </p:cNvPr>
            <p:cNvSpPr/>
            <p:nvPr/>
          </p:nvSpPr>
          <p:spPr>
            <a:xfrm>
              <a:off x="527756" y="241288"/>
              <a:ext cx="454685" cy="454686"/>
            </a:xfrm>
            <a:prstGeom prst="roundRect">
              <a:avLst/>
            </a:prstGeom>
            <a:blipFill dpi="0"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57CBE5C6-CEEC-44BF-0E8E-97AB3B229BCD}"/>
              </a:ext>
            </a:extLst>
          </p:cNvPr>
          <p:cNvSpPr txBox="1"/>
          <p:nvPr/>
        </p:nvSpPr>
        <p:spPr>
          <a:xfrm>
            <a:off x="595874" y="5342930"/>
            <a:ext cx="2634249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课程实践汇报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史胤隆  朱誉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尹立琦  武子文  郝瑞  拉平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3FE741-37BC-A813-77FF-9BB36B973477}"/>
              </a:ext>
            </a:extLst>
          </p:cNvPr>
          <p:cNvSpPr txBox="1"/>
          <p:nvPr/>
        </p:nvSpPr>
        <p:spPr>
          <a:xfrm>
            <a:off x="527756" y="1451212"/>
            <a:ext cx="114698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/>
              <a:t>简单一步，创建属于你自己的“大语言模型”</a:t>
            </a:r>
          </a:p>
        </p:txBody>
      </p:sp>
      <p:pic>
        <p:nvPicPr>
          <p:cNvPr id="4" name="图片 3" descr="粉色头发的卡通人物&#10;&#10;描述已自动生成">
            <a:extLst>
              <a:ext uri="{FF2B5EF4-FFF2-40B4-BE49-F238E27FC236}">
                <a16:creationId xmlns:a16="http://schemas.microsoft.com/office/drawing/2014/main" id="{1A8A7977-5BD7-C99B-55E0-17EBF924D9C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6525" y="1499518"/>
            <a:ext cx="5995477" cy="535848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60050D2-4B25-347A-F35C-F16DF300933C}"/>
              </a:ext>
            </a:extLst>
          </p:cNvPr>
          <p:cNvSpPr txBox="1"/>
          <p:nvPr/>
        </p:nvSpPr>
        <p:spPr>
          <a:xfrm>
            <a:off x="2170469" y="2308521"/>
            <a:ext cx="4448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GPTs </a:t>
            </a:r>
            <a:r>
              <a:rPr lang="zh-CN" altLang="en-US" sz="2800" dirty="0"/>
              <a:t>的应用、实践与反思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920E23C-D68F-AAF2-04A2-DFD77158C9FE}"/>
              </a:ext>
            </a:extLst>
          </p:cNvPr>
          <p:cNvGrpSpPr/>
          <p:nvPr/>
        </p:nvGrpSpPr>
        <p:grpSpPr>
          <a:xfrm>
            <a:off x="595873" y="2318560"/>
            <a:ext cx="1574595" cy="503142"/>
            <a:chOff x="2784142" y="4278657"/>
            <a:chExt cx="1574595" cy="503142"/>
          </a:xfrm>
        </p:grpSpPr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E22B2B45-99F0-6158-DAFC-41D7A52D043E}"/>
                </a:ext>
              </a:extLst>
            </p:cNvPr>
            <p:cNvSpPr/>
            <p:nvPr/>
          </p:nvSpPr>
          <p:spPr>
            <a:xfrm>
              <a:off x="2784142" y="4278657"/>
              <a:ext cx="1574595" cy="50314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5" name="图片 24" descr="徽标&#10;&#10;描述已自动生成">
              <a:extLst>
                <a:ext uri="{FF2B5EF4-FFF2-40B4-BE49-F238E27FC236}">
                  <a16:creationId xmlns:a16="http://schemas.microsoft.com/office/drawing/2014/main" id="{48CEE286-EB66-6E46-3AB7-16932F849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9097" y="4353382"/>
              <a:ext cx="1304684" cy="353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6972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CFE5F472-D918-90EB-4463-F96170115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反思</a:t>
            </a:r>
          </a:p>
        </p:txBody>
      </p:sp>
      <p:pic>
        <p:nvPicPr>
          <p:cNvPr id="30" name="图片占位符 29">
            <a:extLst>
              <a:ext uri="{FF2B5EF4-FFF2-40B4-BE49-F238E27FC236}">
                <a16:creationId xmlns:a16="http://schemas.microsoft.com/office/drawing/2014/main" id="{CC5D9F23-B6DC-B801-968C-E7A5EDFEF0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" r="174"/>
          <a:stretch/>
        </p:blipFill>
        <p:spPr/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54F22F9-7D1A-C936-BACB-4B1EC5F77055}"/>
              </a:ext>
            </a:extLst>
          </p:cNvPr>
          <p:cNvSpPr txBox="1"/>
          <p:nvPr/>
        </p:nvSpPr>
        <p:spPr>
          <a:xfrm>
            <a:off x="3887703" y="2792635"/>
            <a:ext cx="441659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cap="small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GPT</a:t>
            </a:r>
          </a:p>
          <a:p>
            <a:pPr algn="ctr"/>
            <a:r>
              <a:rPr lang="zh-CN" altLang="en-US" sz="6600" b="1" cap="small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不是万能的</a:t>
            </a:r>
            <a:endParaRPr lang="zh-CN" altLang="en-US" sz="6600" b="1" cap="small" dirty="0"/>
          </a:p>
        </p:txBody>
      </p:sp>
    </p:spTree>
    <p:extLst>
      <p:ext uri="{BB962C8B-B14F-4D97-AF65-F5344CB8AC3E}">
        <p14:creationId xmlns:p14="http://schemas.microsoft.com/office/powerpoint/2010/main" val="34629337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CFE5F472-D918-90EB-4463-F96170115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展望</a:t>
            </a:r>
          </a:p>
        </p:txBody>
      </p:sp>
      <p:pic>
        <p:nvPicPr>
          <p:cNvPr id="30" name="图片占位符 29">
            <a:extLst>
              <a:ext uri="{FF2B5EF4-FFF2-40B4-BE49-F238E27FC236}">
                <a16:creationId xmlns:a16="http://schemas.microsoft.com/office/drawing/2014/main" id="{CC5D9F23-B6DC-B801-968C-E7A5EDFEF0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" r="174"/>
          <a:stretch/>
        </p:blipFill>
        <p:spPr/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7A141A1-E7F7-FDE2-3BD7-D794F5A228CF}"/>
              </a:ext>
            </a:extLst>
          </p:cNvPr>
          <p:cNvSpPr txBox="1"/>
          <p:nvPr/>
        </p:nvSpPr>
        <p:spPr>
          <a:xfrm>
            <a:off x="2145989" y="2966720"/>
            <a:ext cx="790002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/>
              <a:t>把 </a:t>
            </a:r>
            <a:r>
              <a:rPr lang="en-US" altLang="zh-CN" sz="4800" b="1" dirty="0"/>
              <a:t>GPT </a:t>
            </a:r>
            <a:r>
              <a:rPr lang="zh-CN" altLang="en-US" sz="4800" b="1" dirty="0"/>
              <a:t>和外部服务连接起来</a:t>
            </a:r>
            <a:endParaRPr lang="en-US" altLang="zh-CN" sz="4800" b="1" dirty="0"/>
          </a:p>
          <a:p>
            <a:pPr algn="dist"/>
            <a:r>
              <a:rPr lang="zh-CN" altLang="en-US" sz="4400" b="1" dirty="0"/>
              <a:t>让每个人都拥有拥抱 </a:t>
            </a:r>
            <a:r>
              <a:rPr lang="en-US" altLang="zh-CN" sz="4400" b="1" dirty="0"/>
              <a:t>AI </a:t>
            </a:r>
            <a:r>
              <a:rPr lang="zh-CN" altLang="en-US" sz="4400" b="1" dirty="0"/>
              <a:t>的机会</a:t>
            </a:r>
          </a:p>
        </p:txBody>
      </p:sp>
    </p:spTree>
    <p:extLst>
      <p:ext uri="{BB962C8B-B14F-4D97-AF65-F5344CB8AC3E}">
        <p14:creationId xmlns:p14="http://schemas.microsoft.com/office/powerpoint/2010/main" val="3201241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3BC0830-B01F-586E-854E-FE7465A9A645}"/>
              </a:ext>
            </a:extLst>
          </p:cNvPr>
          <p:cNvGrpSpPr/>
          <p:nvPr/>
        </p:nvGrpSpPr>
        <p:grpSpPr>
          <a:xfrm>
            <a:off x="3359735" y="2951945"/>
            <a:ext cx="6641562" cy="923330"/>
            <a:chOff x="3224471" y="5291350"/>
            <a:chExt cx="6641562" cy="923330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939D9555-639A-1C59-0F1C-72A6FA199F7B}"/>
                </a:ext>
              </a:extLst>
            </p:cNvPr>
            <p:cNvSpPr txBox="1"/>
            <p:nvPr/>
          </p:nvSpPr>
          <p:spPr>
            <a:xfrm>
              <a:off x="3224471" y="5291350"/>
              <a:ext cx="66415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spc="300" dirty="0">
                  <a:solidFill>
                    <a:srgbClr val="FB72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中国境内合法备案</a:t>
              </a:r>
              <a:endParaRPr lang="en-US" altLang="zh-CN" sz="2400" spc="300" dirty="0">
                <a:solidFill>
                  <a:srgbClr val="FB72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ctr"/>
              <a:endParaRPr lang="en-US" altLang="zh-CN" sz="1200" spc="300" dirty="0">
                <a:solidFill>
                  <a:srgbClr val="FB72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solidFill>
                    <a:srgbClr val="FB72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京</a:t>
              </a:r>
              <a:r>
                <a:rPr lang="en-US" altLang="zh-CN" dirty="0">
                  <a:solidFill>
                    <a:srgbClr val="FB72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ICP</a:t>
              </a:r>
              <a:r>
                <a:rPr lang="zh-CN" altLang="en-US" dirty="0">
                  <a:solidFill>
                    <a:srgbClr val="FB72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备</a:t>
              </a:r>
              <a:r>
                <a:rPr lang="en-US" altLang="zh-CN" dirty="0">
                  <a:solidFill>
                    <a:srgbClr val="FB72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2021020134</a:t>
              </a:r>
              <a:r>
                <a:rPr lang="zh-CN" altLang="en-US" dirty="0">
                  <a:solidFill>
                    <a:srgbClr val="FB72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号</a:t>
              </a:r>
              <a:r>
                <a:rPr lang="en-US" altLang="zh-CN" dirty="0">
                  <a:solidFill>
                    <a:srgbClr val="FB72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-2</a:t>
              </a:r>
              <a:r>
                <a:rPr lang="en-US" altLang="zh-CN" dirty="0">
                  <a:solidFill>
                    <a:srgbClr val="FB72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r>
                <a:rPr lang="zh-CN" altLang="en-US" dirty="0">
                  <a:solidFill>
                    <a:srgbClr val="FB72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     </a:t>
              </a:r>
              <a:r>
                <a:rPr lang="zh-CN" altLang="en-US" dirty="0">
                  <a:solidFill>
                    <a:srgbClr val="FB72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京公网安备</a:t>
              </a:r>
              <a:r>
                <a:rPr lang="en-US" altLang="zh-CN" dirty="0">
                  <a:solidFill>
                    <a:srgbClr val="FB72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11010802035791</a:t>
              </a:r>
              <a:r>
                <a:rPr lang="zh-CN" altLang="en-US" dirty="0">
                  <a:solidFill>
                    <a:srgbClr val="FB72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号 </a:t>
              </a:r>
              <a:endParaRPr lang="zh-CN" altLang="en-US" dirty="0">
                <a:solidFill>
                  <a:srgbClr val="FB72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pic>
          <p:nvPicPr>
            <p:cNvPr id="28" name="Picture 2">
              <a:hlinkClick r:id="rId3"/>
              <a:extLst>
                <a:ext uri="{FF2B5EF4-FFF2-40B4-BE49-F238E27FC236}">
                  <a16:creationId xmlns:a16="http://schemas.microsoft.com/office/drawing/2014/main" id="{57EFF703-7991-46AE-E587-AB11C01B1B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9891" y="5886667"/>
              <a:ext cx="248365" cy="24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3202134-6E4C-8814-1878-C41A425BA3D5}"/>
              </a:ext>
            </a:extLst>
          </p:cNvPr>
          <p:cNvGrpSpPr/>
          <p:nvPr/>
        </p:nvGrpSpPr>
        <p:grpSpPr>
          <a:xfrm>
            <a:off x="0" y="0"/>
            <a:ext cx="1267428" cy="6857998"/>
            <a:chOff x="1" y="0"/>
            <a:chExt cx="1267428" cy="6857998"/>
          </a:xfrm>
        </p:grpSpPr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9148C712-C31B-0AA4-8685-D41FA7631580}"/>
                </a:ext>
              </a:extLst>
            </p:cNvPr>
            <p:cNvSpPr/>
            <p:nvPr/>
          </p:nvSpPr>
          <p:spPr>
            <a:xfrm>
              <a:off x="1" y="0"/>
              <a:ext cx="1267428" cy="6857998"/>
            </a:xfrm>
            <a:custGeom>
              <a:avLst/>
              <a:gdLst>
                <a:gd name="connsiteX0" fmla="*/ 0 w 1267428"/>
                <a:gd name="connsiteY0" fmla="*/ 0 h 6857998"/>
                <a:gd name="connsiteX1" fmla="*/ 979025 w 1267428"/>
                <a:gd name="connsiteY1" fmla="*/ 0 h 6857998"/>
                <a:gd name="connsiteX2" fmla="*/ 1091281 w 1267428"/>
                <a:gd name="connsiteY2" fmla="*/ 22664 h 6857998"/>
                <a:gd name="connsiteX3" fmla="*/ 1267428 w 1267428"/>
                <a:gd name="connsiteY3" fmla="*/ 288407 h 6857998"/>
                <a:gd name="connsiteX4" fmla="*/ 1267428 w 1267428"/>
                <a:gd name="connsiteY4" fmla="*/ 6569590 h 6857998"/>
                <a:gd name="connsiteX5" fmla="*/ 979020 w 1267428"/>
                <a:gd name="connsiteY5" fmla="*/ 6857998 h 6857998"/>
                <a:gd name="connsiteX6" fmla="*/ 0 w 1267428"/>
                <a:gd name="connsiteY6" fmla="*/ 6857998 h 685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7428" h="6857998">
                  <a:moveTo>
                    <a:pt x="0" y="0"/>
                  </a:moveTo>
                  <a:lnTo>
                    <a:pt x="979025" y="0"/>
                  </a:lnTo>
                  <a:lnTo>
                    <a:pt x="1091281" y="22664"/>
                  </a:lnTo>
                  <a:cubicBezTo>
                    <a:pt x="1194795" y="66446"/>
                    <a:pt x="1267428" y="168945"/>
                    <a:pt x="1267428" y="288407"/>
                  </a:cubicBezTo>
                  <a:lnTo>
                    <a:pt x="1267428" y="6569590"/>
                  </a:lnTo>
                  <a:cubicBezTo>
                    <a:pt x="1267428" y="6728873"/>
                    <a:pt x="1138303" y="6857998"/>
                    <a:pt x="979020" y="6857998"/>
                  </a:cubicBezTo>
                  <a:lnTo>
                    <a:pt x="0" y="6857998"/>
                  </a:lnTo>
                  <a:close/>
                </a:path>
              </a:pathLst>
            </a:custGeom>
            <a:solidFill>
              <a:srgbClr val="FB72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5E7E53C9-95BB-C183-D1BE-7FD1A5A2E5B1}"/>
                </a:ext>
              </a:extLst>
            </p:cNvPr>
            <p:cNvGrpSpPr/>
            <p:nvPr/>
          </p:nvGrpSpPr>
          <p:grpSpPr>
            <a:xfrm>
              <a:off x="406372" y="414401"/>
              <a:ext cx="470074" cy="4027462"/>
              <a:chOff x="617053" y="1317733"/>
              <a:chExt cx="470074" cy="4027462"/>
            </a:xfrm>
          </p:grpSpPr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88B2F137-C106-7FB8-3C1A-C62F94C5F777}"/>
                  </a:ext>
                </a:extLst>
              </p:cNvPr>
              <p:cNvSpPr txBox="1"/>
              <p:nvPr/>
            </p:nvSpPr>
            <p:spPr>
              <a:xfrm>
                <a:off x="656240" y="1908998"/>
                <a:ext cx="430887" cy="3436197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《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人工智能前沿专题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》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课程实践汇报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 </a:t>
                </a:r>
                <a:endPara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pic>
            <p:nvPicPr>
              <p:cNvPr id="35" name="图片 34" descr="卡通人物&#10;&#10;描述已自动生成">
                <a:extLst>
                  <a:ext uri="{FF2B5EF4-FFF2-40B4-BE49-F238E27FC236}">
                    <a16:creationId xmlns:a16="http://schemas.microsoft.com/office/drawing/2014/main" id="{5AA25DC4-0CAB-4E89-150F-0994B7339C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053" y="1317733"/>
                <a:ext cx="454686" cy="454686"/>
              </a:xfrm>
              <a:prstGeom prst="rect">
                <a:avLst/>
              </a:prstGeom>
            </p:spPr>
          </p:pic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B94B6FCF-FA2D-2010-BAB5-2B4B1638F77B}"/>
                </a:ext>
              </a:extLst>
            </p:cNvPr>
            <p:cNvGrpSpPr/>
            <p:nvPr/>
          </p:nvGrpSpPr>
          <p:grpSpPr>
            <a:xfrm>
              <a:off x="465501" y="4820792"/>
              <a:ext cx="329446" cy="1401486"/>
              <a:chOff x="465502" y="5000197"/>
              <a:chExt cx="329446" cy="1401486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9C9B4B72-E5BC-621F-9E68-1278E78EA6E9}"/>
                  </a:ext>
                </a:extLst>
              </p:cNvPr>
              <p:cNvGrpSpPr/>
              <p:nvPr/>
            </p:nvGrpSpPr>
            <p:grpSpPr>
              <a:xfrm>
                <a:off x="465502" y="5536217"/>
                <a:ext cx="329446" cy="329446"/>
                <a:chOff x="3095620" y="4139360"/>
                <a:chExt cx="468000" cy="468000"/>
              </a:xfrm>
            </p:grpSpPr>
            <p:sp>
              <p:nvSpPr>
                <p:cNvPr id="32" name="矩形: 圆角 31">
                  <a:hlinkClick r:id="rId6"/>
                  <a:extLst>
                    <a:ext uri="{FF2B5EF4-FFF2-40B4-BE49-F238E27FC236}">
                      <a16:creationId xmlns:a16="http://schemas.microsoft.com/office/drawing/2014/main" id="{6591F3A3-1F28-EE4F-054B-EAD72F2F73A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095620" y="4139360"/>
                  <a:ext cx="468000" cy="46800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pic>
              <p:nvPicPr>
                <p:cNvPr id="33" name="图形 32">
                  <a:hlinkClick r:id="rId6"/>
                  <a:extLst>
                    <a:ext uri="{FF2B5EF4-FFF2-40B4-BE49-F238E27FC236}">
                      <a16:creationId xmlns:a16="http://schemas.microsoft.com/office/drawing/2014/main" id="{09CF6BAC-13DB-DD4C-8975-3B36A86A85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49620" y="4193360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2F6D274D-9F50-8876-58AD-09F888C9C288}"/>
                  </a:ext>
                </a:extLst>
              </p:cNvPr>
              <p:cNvGrpSpPr/>
              <p:nvPr/>
            </p:nvGrpSpPr>
            <p:grpSpPr>
              <a:xfrm>
                <a:off x="465502" y="5000197"/>
                <a:ext cx="329446" cy="329446"/>
                <a:chOff x="1544310" y="4852640"/>
                <a:chExt cx="468000" cy="468000"/>
              </a:xfrm>
            </p:grpSpPr>
            <p:sp>
              <p:nvSpPr>
                <p:cNvPr id="30" name="矩形: 圆角 29">
                  <a:hlinkClick r:id="rId9"/>
                  <a:extLst>
                    <a:ext uri="{FF2B5EF4-FFF2-40B4-BE49-F238E27FC236}">
                      <a16:creationId xmlns:a16="http://schemas.microsoft.com/office/drawing/2014/main" id="{86F55988-6182-8B96-097B-2C78B10BF04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44310" y="4852640"/>
                  <a:ext cx="468000" cy="46800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pic>
              <p:nvPicPr>
                <p:cNvPr id="31" name="图形 30">
                  <a:hlinkClick r:id="rId9"/>
                  <a:extLst>
                    <a:ext uri="{FF2B5EF4-FFF2-40B4-BE49-F238E27FC236}">
                      <a16:creationId xmlns:a16="http://schemas.microsoft.com/office/drawing/2014/main" id="{1E794049-0D54-C52F-21C2-8599AB60AD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98310" y="4906640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0E8CCBE0-8774-C221-5E25-CC4465F9553D}"/>
                  </a:ext>
                </a:extLst>
              </p:cNvPr>
              <p:cNvGrpSpPr/>
              <p:nvPr/>
            </p:nvGrpSpPr>
            <p:grpSpPr>
              <a:xfrm>
                <a:off x="465502" y="6072237"/>
                <a:ext cx="329446" cy="329446"/>
                <a:chOff x="3095620" y="5390165"/>
                <a:chExt cx="468000" cy="468000"/>
              </a:xfrm>
            </p:grpSpPr>
            <p:sp>
              <p:nvSpPr>
                <p:cNvPr id="26" name="矩形: 圆角 25">
                  <a:hlinkClick r:id="rId12"/>
                  <a:extLst>
                    <a:ext uri="{FF2B5EF4-FFF2-40B4-BE49-F238E27FC236}">
                      <a16:creationId xmlns:a16="http://schemas.microsoft.com/office/drawing/2014/main" id="{21796DFC-345A-26FE-5ACD-00F0D07521E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095620" y="5390165"/>
                  <a:ext cx="468000" cy="46800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pic>
              <p:nvPicPr>
                <p:cNvPr id="27" name="图形 26">
                  <a:hlinkClick r:id="rId12"/>
                  <a:extLst>
                    <a:ext uri="{FF2B5EF4-FFF2-40B4-BE49-F238E27FC236}">
                      <a16:creationId xmlns:a16="http://schemas.microsoft.com/office/drawing/2014/main" id="{16FA6618-FC54-D1D8-51E0-003ABB3D2E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49620" y="5444165"/>
                  <a:ext cx="360000" cy="3600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453701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8414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CFE5F472-D918-90EB-4463-F96170115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什么是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GPTs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模型</a:t>
            </a:r>
          </a:p>
        </p:txBody>
      </p:sp>
      <p:pic>
        <p:nvPicPr>
          <p:cNvPr id="30" name="图片占位符 29">
            <a:extLst>
              <a:ext uri="{FF2B5EF4-FFF2-40B4-BE49-F238E27FC236}">
                <a16:creationId xmlns:a16="http://schemas.microsoft.com/office/drawing/2014/main" id="{CC5D9F23-B6DC-B801-968C-E7A5EDFEF0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" r="174"/>
          <a:stretch/>
        </p:blipFill>
        <p:spPr/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F261165-4BF5-E673-5937-889DD94BB01D}"/>
              </a:ext>
            </a:extLst>
          </p:cNvPr>
          <p:cNvSpPr txBox="1"/>
          <p:nvPr/>
        </p:nvSpPr>
        <p:spPr>
          <a:xfrm>
            <a:off x="1320800" y="2138680"/>
            <a:ext cx="95504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OpenAI </a:t>
            </a:r>
            <a:r>
              <a:rPr lang="zh-CN" altLang="en-US" sz="2000" dirty="0"/>
              <a:t>推出的</a:t>
            </a:r>
            <a:r>
              <a:rPr lang="en-US" altLang="zh-CN" sz="2000" dirty="0"/>
              <a:t>GPTs </a:t>
            </a:r>
            <a:r>
              <a:rPr lang="zh-CN" altLang="en-US" sz="2000" dirty="0"/>
              <a:t>功能允许用户自定义</a:t>
            </a:r>
            <a:r>
              <a:rPr lang="en-US" altLang="zh-CN" sz="2000" dirty="0"/>
              <a:t>ChatGPT</a:t>
            </a:r>
            <a:r>
              <a:rPr lang="zh-CN" altLang="en-US" sz="2000" dirty="0"/>
              <a:t>。这项功能旨在让用户能够创建特定用途的</a:t>
            </a:r>
            <a:r>
              <a:rPr lang="en-US" altLang="zh-CN" sz="2000" dirty="0"/>
              <a:t>GPT</a:t>
            </a:r>
            <a:r>
              <a:rPr lang="zh-CN" altLang="en-US" sz="2000" dirty="0"/>
              <a:t>，适用于日常生活、工作或家庭中的特定任务。例如，你可以创建一个</a:t>
            </a:r>
            <a:r>
              <a:rPr lang="en-US" altLang="zh-CN" sz="2000" dirty="0"/>
              <a:t>GPT</a:t>
            </a:r>
            <a:r>
              <a:rPr lang="zh-CN" altLang="en-US" sz="2000" dirty="0"/>
              <a:t>来帮助学习某个板游戏的规则、教孩子数学，或者设计贴纸。</a:t>
            </a:r>
          </a:p>
          <a:p>
            <a:endParaRPr lang="zh-CN" altLang="en-US" sz="2000" dirty="0"/>
          </a:p>
          <a:p>
            <a:r>
              <a:rPr lang="zh-CN" altLang="en-US" sz="2000" dirty="0"/>
              <a:t>这个自定义过程非常简单，不需要编写代码。用户只需开始对话，给出指示和额外的知识，并选择 </a:t>
            </a:r>
            <a:r>
              <a:rPr lang="en-US" altLang="zh-CN" sz="2000" dirty="0"/>
              <a:t>GPT </a:t>
            </a:r>
            <a:r>
              <a:rPr lang="zh-CN" altLang="en-US" sz="2000" dirty="0"/>
              <a:t>可以执行的功能，例如搜索网络、生成图像或分析数据。这使得任何人都可以轻松地构建和共享自己的 </a:t>
            </a:r>
            <a:r>
              <a:rPr lang="en-US" altLang="zh-CN" sz="2000" dirty="0"/>
              <a:t>GPT</a:t>
            </a:r>
            <a:r>
              <a:rPr lang="zh-CN" altLang="en-US" sz="2000" dirty="0"/>
              <a:t>。</a:t>
            </a:r>
          </a:p>
          <a:p>
            <a:endParaRPr lang="zh-CN" altLang="en-US" sz="2000" dirty="0"/>
          </a:p>
          <a:p>
            <a:r>
              <a:rPr lang="zh-CN" altLang="en-US" sz="2000" dirty="0"/>
              <a:t>另外，</a:t>
            </a:r>
            <a:r>
              <a:rPr lang="en-US" altLang="zh-CN" sz="2000" dirty="0"/>
              <a:t>OpenAI </a:t>
            </a:r>
            <a:r>
              <a:rPr lang="zh-CN" altLang="en-US" sz="2000" dirty="0"/>
              <a:t>还推出了一个 </a:t>
            </a:r>
            <a:r>
              <a:rPr lang="en-US" altLang="zh-CN" sz="2000" dirty="0"/>
              <a:t>GPT </a:t>
            </a:r>
            <a:r>
              <a:rPr lang="zh-CN" altLang="en-US" sz="2000" dirty="0"/>
              <a:t>商店，让用户可以公开分享他们创建的 </a:t>
            </a:r>
            <a:r>
              <a:rPr lang="en-US" altLang="zh-CN" sz="2000" dirty="0"/>
              <a:t>GPT</a:t>
            </a:r>
            <a:r>
              <a:rPr lang="zh-CN" altLang="en-US" sz="2000" dirty="0"/>
              <a:t>，并通过使用量来赚钱。企业用户也可以创建仅供内部使用的定制 </a:t>
            </a:r>
            <a:r>
              <a:rPr lang="en-US" altLang="zh-CN" sz="2000" dirty="0"/>
              <a:t>GPT</a:t>
            </a:r>
            <a:r>
              <a:rPr lang="zh-CN" altLang="en-US" sz="2000" dirty="0"/>
              <a:t>，以满足特定的业务需求​。</a:t>
            </a:r>
          </a:p>
        </p:txBody>
      </p:sp>
    </p:spTree>
    <p:extLst>
      <p:ext uri="{BB962C8B-B14F-4D97-AF65-F5344CB8AC3E}">
        <p14:creationId xmlns:p14="http://schemas.microsoft.com/office/powerpoint/2010/main" val="3886353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CFE5F472-D918-90EB-4463-F96170115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</a:t>
            </a:r>
          </a:p>
        </p:txBody>
      </p:sp>
      <p:pic>
        <p:nvPicPr>
          <p:cNvPr id="30" name="图片占位符 29">
            <a:extLst>
              <a:ext uri="{FF2B5EF4-FFF2-40B4-BE49-F238E27FC236}">
                <a16:creationId xmlns:a16="http://schemas.microsoft.com/office/drawing/2014/main" id="{CC5D9F23-B6DC-B801-968C-E7A5EDFEF0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" r="174"/>
          <a:stretch/>
        </p:blipFill>
        <p:spPr/>
      </p:pic>
      <p:pic>
        <p:nvPicPr>
          <p:cNvPr id="3" name="图片 2" descr="图形用户界面, 文本, 应用程序&#10;&#10;描述已自动生成">
            <a:extLst>
              <a:ext uri="{FF2B5EF4-FFF2-40B4-BE49-F238E27FC236}">
                <a16:creationId xmlns:a16="http://schemas.microsoft.com/office/drawing/2014/main" id="{6CF0D787-6A06-C6A6-2760-C10048EDD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" y="1196060"/>
            <a:ext cx="10891520" cy="5431120"/>
          </a:xfrm>
          <a:prstGeom prst="rect">
            <a:avLst/>
          </a:prstGeom>
          <a:ln w="28575">
            <a:solidFill>
              <a:srgbClr val="FB7299"/>
            </a:solidFill>
          </a:ln>
        </p:spPr>
      </p:pic>
    </p:spTree>
    <p:extLst>
      <p:ext uri="{BB962C8B-B14F-4D97-AF65-F5344CB8AC3E}">
        <p14:creationId xmlns:p14="http://schemas.microsoft.com/office/powerpoint/2010/main" val="1588170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CFE5F472-D918-90EB-4463-F96170115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0" name="图片占位符 29" descr="卡通人物&#10;&#10;描述已自动生成">
            <a:extLst>
              <a:ext uri="{FF2B5EF4-FFF2-40B4-BE49-F238E27FC236}">
                <a16:creationId xmlns:a16="http://schemas.microsoft.com/office/drawing/2014/main" id="{CC5D9F23-B6DC-B801-968C-E7A5EDFEF0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" r="174"/>
          <a:stretch/>
        </p:blipFill>
        <p:spPr/>
      </p:pic>
      <p:pic>
        <p:nvPicPr>
          <p:cNvPr id="3" name="图片 2" descr="图形用户界面, 应用程序&#10;&#10;描述已自动生成">
            <a:extLst>
              <a:ext uri="{FF2B5EF4-FFF2-40B4-BE49-F238E27FC236}">
                <a16:creationId xmlns:a16="http://schemas.microsoft.com/office/drawing/2014/main" id="{6CF0D787-6A06-C6A6-2760-C10048EDD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0241" y="1196060"/>
            <a:ext cx="10891518" cy="5431120"/>
          </a:xfrm>
          <a:prstGeom prst="rect">
            <a:avLst/>
          </a:prstGeom>
          <a:ln w="28575">
            <a:solidFill>
              <a:srgbClr val="FB7299"/>
            </a:solidFill>
          </a:ln>
        </p:spPr>
      </p:pic>
    </p:spTree>
    <p:extLst>
      <p:ext uri="{BB962C8B-B14F-4D97-AF65-F5344CB8AC3E}">
        <p14:creationId xmlns:p14="http://schemas.microsoft.com/office/powerpoint/2010/main" val="4277526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CFE5F472-D918-90EB-4463-F96170115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第一次尝试</a:t>
            </a:r>
          </a:p>
        </p:txBody>
      </p:sp>
      <p:pic>
        <p:nvPicPr>
          <p:cNvPr id="30" name="图片占位符 29">
            <a:extLst>
              <a:ext uri="{FF2B5EF4-FFF2-40B4-BE49-F238E27FC236}">
                <a16:creationId xmlns:a16="http://schemas.microsoft.com/office/drawing/2014/main" id="{CC5D9F23-B6DC-B801-968C-E7A5EDFEF0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" r="174"/>
          <a:stretch/>
        </p:blipFill>
        <p:spPr/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711745D-77A9-32C1-13A1-DB852F61B76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06907" y="1376680"/>
            <a:ext cx="7578185" cy="200020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1D45257-511F-A87A-EFF4-AE24EFFE75F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88260" y="2847966"/>
            <a:ext cx="7615479" cy="19703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BD71137-3C88-E8BB-5E26-CD60F97834C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0830" y="4396663"/>
            <a:ext cx="7486242" cy="181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241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CFE5F472-D918-90EB-4463-F96170115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第二次尝试</a:t>
            </a:r>
          </a:p>
        </p:txBody>
      </p:sp>
      <p:pic>
        <p:nvPicPr>
          <p:cNvPr id="30" name="图片占位符 29">
            <a:extLst>
              <a:ext uri="{FF2B5EF4-FFF2-40B4-BE49-F238E27FC236}">
                <a16:creationId xmlns:a16="http://schemas.microsoft.com/office/drawing/2014/main" id="{CC5D9F23-B6DC-B801-968C-E7A5EDFEF0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" r="174"/>
          <a:stretch/>
        </p:blipFill>
        <p:spPr/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43940B0-56E4-EB99-84F3-B65D931B8CDC}"/>
              </a:ext>
            </a:extLst>
          </p:cNvPr>
          <p:cNvSpPr txBox="1"/>
          <p:nvPr/>
        </p:nvSpPr>
        <p:spPr>
          <a:xfrm>
            <a:off x="838199" y="1778000"/>
            <a:ext cx="105308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你是北工商小助手，基于 </a:t>
            </a:r>
            <a:r>
              <a:rPr lang="en-US" altLang="zh-CN" dirty="0"/>
              <a:t>GPT </a:t>
            </a:r>
            <a:r>
              <a:rPr lang="zh-CN" altLang="en-US" dirty="0"/>
              <a:t>框架，为北京工商大学的师生及访客提供智能化的指导与帮助。你主要服务的对象包括希望了解北工商的人、刚入学的新北工商学生、临时造访北工商的访客，以及其他任何希望了解与北工商相关内容的人。你的职责包括：提供校园信息、课程安排、活动通知、办事流程、周边设施和资源的介绍。你需要提供简单明确的指引，帮助用户快速获取所需信息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首先，你应该一开始就理解并学习文件知识库中的所有 </a:t>
            </a:r>
            <a:r>
              <a:rPr lang="en-US" altLang="zh-CN" dirty="0"/>
              <a:t>(</a:t>
            </a:r>
            <a:r>
              <a:rPr lang="zh-CN" altLang="en-US" dirty="0"/>
              <a:t>重要</a:t>
            </a:r>
            <a:r>
              <a:rPr lang="en-US" altLang="zh-CN" dirty="0"/>
              <a:t>) </a:t>
            </a:r>
            <a:r>
              <a:rPr lang="zh-CN" altLang="en-US" dirty="0"/>
              <a:t>文件，那里有你必须的信息。然后，你可以根据用户提出的问题，选择一些相关的 </a:t>
            </a:r>
            <a:r>
              <a:rPr lang="en-US" altLang="zh-CN" dirty="0"/>
              <a:t>(</a:t>
            </a:r>
            <a:r>
              <a:rPr lang="zh-CN" altLang="en-US" dirty="0"/>
              <a:t>知识图谱</a:t>
            </a:r>
            <a:r>
              <a:rPr lang="en-US" altLang="zh-CN" dirty="0"/>
              <a:t>) </a:t>
            </a:r>
            <a:r>
              <a:rPr lang="zh-CN" altLang="en-US" dirty="0"/>
              <a:t>文件来检索，然后寻找与之相关的其它文件，读取详细细节，并给出准确答案。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你必须从文件知识库中检索可靠的答案来回答问题。对于文件知识库中没有的内容，你应该回答：“我目前还不知道”之类的说辞，不应该猜测答案或输出不可靠的信息。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你可以使用浏览工具来获取最新的相关信息，但应该提供链接或引用来源。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你默认使用简体中文对话，除非用户一开始就使用英语等其它语言提问。</a:t>
            </a:r>
          </a:p>
        </p:txBody>
      </p:sp>
    </p:spTree>
    <p:extLst>
      <p:ext uri="{BB962C8B-B14F-4D97-AF65-F5344CB8AC3E}">
        <p14:creationId xmlns:p14="http://schemas.microsoft.com/office/powerpoint/2010/main" val="2351112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CFE5F472-D918-90EB-4463-F96170115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技术总结</a:t>
            </a:r>
          </a:p>
        </p:txBody>
      </p:sp>
      <p:pic>
        <p:nvPicPr>
          <p:cNvPr id="30" name="图片占位符 29">
            <a:extLst>
              <a:ext uri="{FF2B5EF4-FFF2-40B4-BE49-F238E27FC236}">
                <a16:creationId xmlns:a16="http://schemas.microsoft.com/office/drawing/2014/main" id="{CC5D9F23-B6DC-B801-968C-E7A5EDFEF0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" r="174"/>
          <a:stretch/>
        </p:blipFill>
        <p:spPr/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43940B0-56E4-EB99-84F3-B65D931B8CDC}"/>
              </a:ext>
            </a:extLst>
          </p:cNvPr>
          <p:cNvSpPr txBox="1"/>
          <p:nvPr/>
        </p:nvSpPr>
        <p:spPr>
          <a:xfrm>
            <a:off x="706348" y="2226859"/>
            <a:ext cx="7030721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/>
              <a:t>前置重要内容</a:t>
            </a:r>
            <a:endParaRPr lang="en-US" altLang="zh-CN" sz="5400" b="1" dirty="0"/>
          </a:p>
          <a:p>
            <a:pPr algn="ctr"/>
            <a:endParaRPr lang="en-US" altLang="zh-CN" sz="2000" b="1" dirty="0"/>
          </a:p>
          <a:p>
            <a:pPr algn="ctr"/>
            <a:r>
              <a:rPr lang="zh-CN" altLang="en-US" sz="5400" b="1" dirty="0"/>
              <a:t>提纲式的知识图谱</a:t>
            </a:r>
            <a:endParaRPr lang="en-US" altLang="zh-CN" sz="5400" b="1" dirty="0"/>
          </a:p>
          <a:p>
            <a:pPr algn="ctr"/>
            <a:endParaRPr lang="en-US" altLang="zh-CN" sz="2000" b="1" dirty="0"/>
          </a:p>
          <a:p>
            <a:pPr algn="ctr"/>
            <a:r>
              <a:rPr lang="zh-CN" altLang="en-US" sz="5400" b="1" dirty="0"/>
              <a:t>细分内容</a:t>
            </a:r>
            <a:endParaRPr lang="en-US" altLang="zh-CN" sz="54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538159-9F4B-B8F2-BDDB-4D72D36E633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549" y="3329836"/>
            <a:ext cx="3759951" cy="9949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E9F928E-D52F-5369-B5CC-32B0FE0B9B8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69208" y="2264463"/>
            <a:ext cx="4045804" cy="10653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1368B09-EAF3-7D87-FDF8-EC0D628181A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7413" y="4516703"/>
            <a:ext cx="3385371" cy="91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87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CFE5F472-D918-90EB-4463-F96170115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反思</a:t>
            </a:r>
          </a:p>
        </p:txBody>
      </p:sp>
      <p:pic>
        <p:nvPicPr>
          <p:cNvPr id="30" name="图片占位符 29">
            <a:extLst>
              <a:ext uri="{FF2B5EF4-FFF2-40B4-BE49-F238E27FC236}">
                <a16:creationId xmlns:a16="http://schemas.microsoft.com/office/drawing/2014/main" id="{CC5D9F23-B6DC-B801-968C-E7A5EDFEF0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" r="174"/>
          <a:stretch/>
        </p:blipFill>
        <p:spPr/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54F22F9-7D1A-C936-BACB-4B1EC5F77055}"/>
              </a:ext>
            </a:extLst>
          </p:cNvPr>
          <p:cNvSpPr txBox="1"/>
          <p:nvPr/>
        </p:nvSpPr>
        <p:spPr>
          <a:xfrm>
            <a:off x="1345814" y="1910080"/>
            <a:ext cx="503214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cap="small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Transformer</a:t>
            </a:r>
          </a:p>
          <a:p>
            <a:pPr algn="ctr"/>
            <a:r>
              <a:rPr lang="zh-CN" altLang="en-US" sz="5400" b="1" cap="small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真的是万能的吗</a:t>
            </a:r>
            <a:endParaRPr lang="zh-CN" altLang="en-US" sz="5400" b="1" cap="small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349D7F9-9A4C-9627-CCEC-25BF56089593}"/>
              </a:ext>
            </a:extLst>
          </p:cNvPr>
          <p:cNvSpPr txBox="1"/>
          <p:nvPr/>
        </p:nvSpPr>
        <p:spPr>
          <a:xfrm>
            <a:off x="5058489" y="4214343"/>
            <a:ext cx="59188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Transformer </a:t>
            </a:r>
            <a:r>
              <a:rPr lang="zh-CN" altLang="en-US" dirty="0"/>
              <a:t>架构，擅长处理自然语言生成和理解任务。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擅长：生成自然流畅的文本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弱点：对于知识图谱等结构化数据的理解较弱，因为它主要训练于非结构化的自然语言文本。</a:t>
            </a:r>
          </a:p>
        </p:txBody>
      </p:sp>
    </p:spTree>
    <p:extLst>
      <p:ext uri="{BB962C8B-B14F-4D97-AF65-F5344CB8AC3E}">
        <p14:creationId xmlns:p14="http://schemas.microsoft.com/office/powerpoint/2010/main" val="1585560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CFE5F472-D918-90EB-4463-F96170115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反思</a:t>
            </a:r>
          </a:p>
        </p:txBody>
      </p:sp>
      <p:pic>
        <p:nvPicPr>
          <p:cNvPr id="30" name="图片占位符 29">
            <a:extLst>
              <a:ext uri="{FF2B5EF4-FFF2-40B4-BE49-F238E27FC236}">
                <a16:creationId xmlns:a16="http://schemas.microsoft.com/office/drawing/2014/main" id="{CC5D9F23-B6DC-B801-968C-E7A5EDFEF0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" r="174"/>
          <a:stretch/>
        </p:blipFill>
        <p:spPr/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54F22F9-7D1A-C936-BACB-4B1EC5F77055}"/>
              </a:ext>
            </a:extLst>
          </p:cNvPr>
          <p:cNvSpPr txBox="1"/>
          <p:nvPr/>
        </p:nvSpPr>
        <p:spPr>
          <a:xfrm>
            <a:off x="1345814" y="1910080"/>
            <a:ext cx="503214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cap="small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Transformer</a:t>
            </a:r>
          </a:p>
          <a:p>
            <a:pPr algn="ctr"/>
            <a:r>
              <a:rPr lang="zh-CN" altLang="en-US" sz="5400" b="1" cap="small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真的是万能的吗</a:t>
            </a:r>
            <a:endParaRPr lang="zh-CN" altLang="en-US" sz="5400" b="1" cap="small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ADD1F35-8FF9-0E7B-13B1-F506F43D5844}"/>
              </a:ext>
            </a:extLst>
          </p:cNvPr>
          <p:cNvSpPr txBox="1"/>
          <p:nvPr/>
        </p:nvSpPr>
        <p:spPr>
          <a:xfrm>
            <a:off x="6518529" y="4033520"/>
            <a:ext cx="415370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cap="small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Transformer</a:t>
            </a:r>
          </a:p>
          <a:p>
            <a:pPr algn="ctr"/>
            <a:r>
              <a:rPr lang="zh-CN" altLang="en-US" sz="3600" b="1" cap="small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和</a:t>
            </a:r>
            <a:endParaRPr lang="en-US" altLang="zh-CN" sz="3600" b="1" cap="small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4800" b="1" cap="small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知识图谱</a:t>
            </a:r>
            <a:endParaRPr lang="zh-CN" altLang="en-US" sz="4800" b="1" cap="small" dirty="0"/>
          </a:p>
        </p:txBody>
      </p:sp>
    </p:spTree>
    <p:extLst>
      <p:ext uri="{BB962C8B-B14F-4D97-AF65-F5344CB8AC3E}">
        <p14:creationId xmlns:p14="http://schemas.microsoft.com/office/powerpoint/2010/main" val="26952098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个人样式模板">
  <a:themeElements>
    <a:clrScheme name="个人规范色">
      <a:dk1>
        <a:srgbClr val="FB7299"/>
      </a:dk1>
      <a:lt1>
        <a:srgbClr val="FFFFFF"/>
      </a:lt1>
      <a:dk2>
        <a:srgbClr val="FB7299"/>
      </a:dk2>
      <a:lt2>
        <a:srgbClr val="FFFFFF"/>
      </a:lt2>
      <a:accent1>
        <a:srgbClr val="00B0F0"/>
      </a:accent1>
      <a:accent2>
        <a:srgbClr val="CEA8E8"/>
      </a:accent2>
      <a:accent3>
        <a:srgbClr val="EAA6BB"/>
      </a:accent3>
      <a:accent4>
        <a:srgbClr val="295C9F"/>
      </a:accent4>
      <a:accent5>
        <a:srgbClr val="CFFCF8"/>
      </a:accent5>
      <a:accent6>
        <a:srgbClr val="FCCFD7"/>
      </a:accent6>
      <a:hlink>
        <a:srgbClr val="FB7299"/>
      </a:hlink>
      <a:folHlink>
        <a:srgbClr val="FB7299"/>
      </a:folHlink>
    </a:clrScheme>
    <a:fontScheme name="全部使用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1679</TotalTime>
  <Words>586</Words>
  <Application>Microsoft Office PowerPoint</Application>
  <PresentationFormat>宽屏</PresentationFormat>
  <Paragraphs>56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方正硬笔行书简体</vt:lpstr>
      <vt:lpstr>微软雅黑</vt:lpstr>
      <vt:lpstr>微软雅黑 Light</vt:lpstr>
      <vt:lpstr>Arial</vt:lpstr>
      <vt:lpstr>个人样式模板</vt:lpstr>
      <vt:lpstr>PowerPoint 演示文稿</vt:lpstr>
      <vt:lpstr>什么是 GPTs 模型</vt:lpstr>
      <vt:lpstr>操作流程</vt:lpstr>
      <vt:lpstr>操作流程</vt:lpstr>
      <vt:lpstr>第一次尝试</vt:lpstr>
      <vt:lpstr>第二次尝试</vt:lpstr>
      <vt:lpstr>技术总结</vt:lpstr>
      <vt:lpstr>反思</vt:lpstr>
      <vt:lpstr>反思</vt:lpstr>
      <vt:lpstr>反思</vt:lpstr>
      <vt:lpstr>展望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史 胤隆</dc:creator>
  <cp:lastModifiedBy>胤隆 史</cp:lastModifiedBy>
  <cp:revision>73</cp:revision>
  <dcterms:created xsi:type="dcterms:W3CDTF">2022-12-14T21:34:30Z</dcterms:created>
  <dcterms:modified xsi:type="dcterms:W3CDTF">2024-05-21T06:43:14Z</dcterms:modified>
</cp:coreProperties>
</file>